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Lato Black"/>
      <p:bold r:id="rId35"/>
      <p:boldItalic r:id="rId36"/>
    </p:embeddedFont>
    <p:embeddedFont>
      <p:font typeface="Roboto Mono"/>
      <p:regular r:id="rId37"/>
      <p:bold r:id="rId38"/>
      <p:italic r:id="rId39"/>
      <p:boldItalic r:id="rId40"/>
    </p:embeddedFont>
    <p:embeddedFont>
      <p:font typeface="Barlow"/>
      <p:bold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Italic.fntdata"/><Relationship Id="rId20" Type="http://schemas.openxmlformats.org/officeDocument/2006/relationships/slide" Target="slides/slide15.xml"/><Relationship Id="rId42" Type="http://schemas.openxmlformats.org/officeDocument/2006/relationships/font" Target="fonts/Barlow-boldItalic.fntdata"/><Relationship Id="rId41" Type="http://schemas.openxmlformats.org/officeDocument/2006/relationships/font" Target="fonts/Barlow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atoBlack-bold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Mono-regular.fntdata"/><Relationship Id="rId14" Type="http://schemas.openxmlformats.org/officeDocument/2006/relationships/slide" Target="slides/slide9.xml"/><Relationship Id="rId36" Type="http://schemas.openxmlformats.org/officeDocument/2006/relationships/font" Target="fonts/LatoBlack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2c1b92da4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342c1b92da4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2c66638e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42c66638e8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84380d0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unsquashfs</a:t>
            </a:r>
            <a:endParaRPr/>
          </a:p>
        </p:txBody>
      </p:sp>
      <p:sp>
        <p:nvSpPr>
          <p:cNvPr id="166" name="Google Shape;166;g34484380d0c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2c1b92da4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42c1b92da4_2_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2712bb5a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2" name="Google Shape;182;g342712bb5af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2c66638e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42c66638e8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5e13fb1d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45e13fb1da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45e13fb1d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strings firmware.bin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hexdump -C firmware.bin | less | grep -i shsq ou hsqs : identificar offset &gt; unsquashfs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binwal -ME firmware.bin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" name="Google Shape;206;g345e13fb1da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484380d0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strings firmware.bin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hexdump -C firmware.bin | less | grep -i shsq ou hsqs : identificar offset &gt; unsquashfs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dd if=firmware.bin skip=(valor do decimal) bs=1 of=</a:t>
            </a:r>
            <a:r>
              <a:rPr lang="pt-BR">
                <a:solidFill>
                  <a:schemeClr val="dk1"/>
                </a:solidFill>
              </a:rPr>
              <a:t>new_firmware.bin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/home/strongreen/Hardware-Hacking/Firmware/TL-WR841N(EU)_V13_171019 :: /_TL-WR841.bin.extracted/squashfs-root/etc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sudo hashcat -m 500 ( Tipo de hash (MD5 crypt))  -a 0 hash.txt ../../../rockyou.txt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hashid -m hash.txt ( descobrir tipo utilizado 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-a 0</a:t>
            </a:r>
            <a:r>
              <a:rPr lang="pt-BR">
                <a:solidFill>
                  <a:schemeClr val="dk1"/>
                </a:solidFill>
              </a:rPr>
              <a:t> → Modo de ataque (Wordlist/Dicionário)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7" name="Google Shape;217;g34484380d0c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6c13b3e9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/home/strongreen/Hardware-Hacking/Firmware/TL-WR841N(EU)_V13_171019 :: /_TL-WR841.bin.extracted/squashfs-root/etc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sudo hashcat -m 500 ( Tipo de hash (MD5 crypt))  -a 0 hash.txt ../../../rockyou.txt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hashid -m hash.txt ( descobrir tipo utilizado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-a 0</a:t>
            </a:r>
            <a:r>
              <a:rPr lang="pt-BR">
                <a:solidFill>
                  <a:schemeClr val="dk1"/>
                </a:solidFill>
              </a:rPr>
              <a:t> → Modo de ataque (Wordlist/Dicionário)</a:t>
            </a:r>
            <a:endParaRPr/>
          </a:p>
        </p:txBody>
      </p:sp>
      <p:sp>
        <p:nvSpPr>
          <p:cNvPr id="226" name="Google Shape;226;g346c13b3e9f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5e13fb1d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binwalk firmware.bin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dd if=firmware.bin skip=(valor do decimal) bs=1 ( </a:t>
            </a:r>
            <a:r>
              <a:rPr b="1" lang="pt-BR">
                <a:solidFill>
                  <a:schemeClr val="dk1"/>
                </a:solidFill>
              </a:rPr>
              <a:t>tamanho do bloco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b="1" lang="pt-BR">
                <a:solidFill>
                  <a:schemeClr val="dk1"/>
                </a:solidFill>
              </a:rPr>
              <a:t>byte a byte ) </a:t>
            </a:r>
            <a:r>
              <a:rPr lang="pt-BR">
                <a:solidFill>
                  <a:schemeClr val="dk1"/>
                </a:solidFill>
              </a:rPr>
              <a:t>of=new_firmware.bin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file new_firmware.bin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dd if=TL-WR841.bin skip=132096 bs=1 of=kernel count=1310208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dd if=TL-WR841.bin </a:t>
            </a:r>
            <a:r>
              <a:rPr lang="pt-BR">
                <a:solidFill>
                  <a:schemeClr val="dk1"/>
                </a:solidFill>
              </a:rPr>
              <a:t>skip=82464 bs=1 of=bootloader count=49632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dd if=TL-WR841.bin </a:t>
            </a:r>
            <a:r>
              <a:rPr lang="pt-BR">
                <a:solidFill>
                  <a:schemeClr val="dk1"/>
                </a:solidFill>
              </a:rPr>
              <a:t>skip=1442304 bs=1 of=squashfs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5" name="Google Shape;235;g345e13fb1da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2c1b92da4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342c1b92da4_2_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5e13fb1d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45e13fb1da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5e13fb1d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mksquashfs squashfs-root/ new-firmware.squashfs -comp xz -b 131072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cat uboot.img lzma_data.img squashfs.img &gt; firmware_modificado.bin</a:t>
            </a:r>
            <a:endParaRPr/>
          </a:p>
        </p:txBody>
      </p:sp>
      <p:sp>
        <p:nvSpPr>
          <p:cNvPr id="251" name="Google Shape;251;g345e13fb1da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5e13fb1d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cat bootloader.bin kernel.img new-firmware.squashfs &gt; firmware_modificado.bin</a:t>
            </a:r>
            <a:endParaRPr/>
          </a:p>
        </p:txBody>
      </p:sp>
      <p:sp>
        <p:nvSpPr>
          <p:cNvPr id="259" name="Google Shape;259;g345e13fb1da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2c1b92da4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qemu-system-mips -M malta -kernel </a:t>
            </a:r>
            <a:r>
              <a:rPr lang="pt-BR"/>
              <a:t>vmlinux </a:t>
            </a:r>
            <a:r>
              <a:rPr lang="pt-BR"/>
              <a:t>-hda firmware_modificado.bin -append "console=ttyS0"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qemu-system-arm -M vexpress-a9 -kernel vmlinux -m 256M</a:t>
            </a:r>
            <a:r>
              <a:rPr lang="pt-BR"/>
              <a:t> </a:t>
            </a:r>
            <a:r>
              <a:rPr lang="pt-BR"/>
              <a:t> -drive file=firmware_modificado.bin,format=raw -append "console=ttyAMA0"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42c1b92da4_2_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5e13fb1d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45e13fb1da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45e13fb1d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45e13fb1da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484380d0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4484380d0c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46a03fc7e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46a03fc7e6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2c1b92da4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42c1b92da4_2_1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42c1b92da4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42c1b92da4_2_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2c1b92da4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42c1b92da4_2_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2c66638e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42c66638e8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2712bb5a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42712bb5af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2c66638e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42c66638e8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42712bb5a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42712bb5af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2c66638e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42c66638e8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5e13fb1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/firmware-mod-kit/unsquashfs_all.sh new_firmware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binwalk -A firmware.bin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" name="Google Shape;150;g345e13fb1d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.png"/><Relationship Id="rId7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Relationship Id="rId4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Relationship Id="rId4" Type="http://schemas.openxmlformats.org/officeDocument/2006/relationships/image" Target="../media/image30.png"/><Relationship Id="rId5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Relationship Id="rId4" Type="http://schemas.openxmlformats.org/officeDocument/2006/relationships/image" Target="../media/image17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Relationship Id="rId4" Type="http://schemas.openxmlformats.org/officeDocument/2006/relationships/image" Target="../media/image29.png"/><Relationship Id="rId5" Type="http://schemas.openxmlformats.org/officeDocument/2006/relationships/image" Target="../media/image24.png"/><Relationship Id="rId6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jp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jp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jp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jpg"/><Relationship Id="rId4" Type="http://schemas.openxmlformats.org/officeDocument/2006/relationships/image" Target="../media/image3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hyperlink" Target="https://github.com/attify/firmware-analysis-toolkit" TargetMode="External"/><Relationship Id="rId5" Type="http://schemas.openxmlformats.org/officeDocument/2006/relationships/hyperlink" Target="https://github.com/rampageX/firmware-mod-kit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FF8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3"/>
          <p:cNvSpPr txBox="1"/>
          <p:nvPr/>
        </p:nvSpPr>
        <p:spPr>
          <a:xfrm>
            <a:off x="5890650" y="1612250"/>
            <a:ext cx="27390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FIRMWARE CREDENTIAL EXTRACTION</a:t>
            </a:r>
            <a:endParaRPr sz="700"/>
          </a:p>
        </p:txBody>
      </p:sp>
      <p:sp>
        <p:nvSpPr>
          <p:cNvPr id="86" name="Google Shape;86;p13"/>
          <p:cNvSpPr txBox="1"/>
          <p:nvPr/>
        </p:nvSpPr>
        <p:spPr>
          <a:xfrm>
            <a:off x="5568201" y="3779650"/>
            <a:ext cx="3051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HENDRICK STRÖNGREEN</a:t>
            </a:r>
            <a:endParaRPr sz="700"/>
          </a:p>
        </p:txBody>
      </p:sp>
      <p:sp>
        <p:nvSpPr>
          <p:cNvPr id="87" name="Google Shape;87;p13"/>
          <p:cNvSpPr txBox="1"/>
          <p:nvPr/>
        </p:nvSpPr>
        <p:spPr>
          <a:xfrm>
            <a:off x="5568201" y="4041250"/>
            <a:ext cx="3051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@strongreen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22"/>
          <p:cNvSpPr txBox="1"/>
          <p:nvPr/>
        </p:nvSpPr>
        <p:spPr>
          <a:xfrm>
            <a:off x="1274100" y="224275"/>
            <a:ext cx="730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TIPOS DE SISTEMAS DE ARQUIVOS</a:t>
            </a:r>
            <a:endParaRPr sz="700"/>
          </a:p>
        </p:txBody>
      </p:sp>
      <p:sp>
        <p:nvSpPr>
          <p:cNvPr id="162" name="Google Shape;162;p22"/>
          <p:cNvSpPr txBox="1"/>
          <p:nvPr/>
        </p:nvSpPr>
        <p:spPr>
          <a:xfrm>
            <a:off x="1204275" y="953900"/>
            <a:ext cx="7542300" cy="4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Em dispositivos embarcados, o sistema de arquivos (FS) é projetado para operar com espaço limitado, memória não volátil e inicialização rápida. 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Eles costumam ter compactação de dados, tolerância a falhas e otimização para leitura/escrita sequencial, garantindo eficiência e estabilidade.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Exemplos comuns incluem: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SquashFS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CramFS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JFFS2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YAFFS2 e ext2.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4">
            <a:alphaModFix/>
          </a:blip>
          <a:srcRect b="17573" l="0" r="0" t="0"/>
          <a:stretch/>
        </p:blipFill>
        <p:spPr>
          <a:xfrm>
            <a:off x="4771800" y="2989524"/>
            <a:ext cx="3881400" cy="191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23"/>
          <p:cNvSpPr txBox="1"/>
          <p:nvPr/>
        </p:nvSpPr>
        <p:spPr>
          <a:xfrm>
            <a:off x="188775" y="224275"/>
            <a:ext cx="730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SQUASHFS</a:t>
            </a:r>
            <a:endParaRPr sz="700"/>
          </a:p>
        </p:txBody>
      </p:sp>
      <p:sp>
        <p:nvSpPr>
          <p:cNvPr id="170" name="Google Shape;170;p23"/>
          <p:cNvSpPr txBox="1"/>
          <p:nvPr/>
        </p:nvSpPr>
        <p:spPr>
          <a:xfrm>
            <a:off x="298875" y="1113500"/>
            <a:ext cx="85011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É um sistema de arquivos compacto somente de leitura, usado para criar imagens comprimidas de sistema de arquivos. 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E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le usa técnicas de compressão (como gzip ou LZMA).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É muito usado em distribuições de Linux embarcado, como em roteadores, onde a integridade e a eficiência do armazenamento são importantes.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68 73 71 73 traduzido pra texto ASCII dá hsqs, mas dependendo da codificação, pode aparecer invertido como "shsq".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338" y="3420838"/>
            <a:ext cx="2162100" cy="409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24"/>
          <p:cNvSpPr txBox="1"/>
          <p:nvPr/>
        </p:nvSpPr>
        <p:spPr>
          <a:xfrm>
            <a:off x="188775" y="224275"/>
            <a:ext cx="730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O QUE É INTERESSANTE PROCURAR?</a:t>
            </a:r>
            <a:endParaRPr sz="700"/>
          </a:p>
        </p:txBody>
      </p:sp>
      <p:sp>
        <p:nvSpPr>
          <p:cNvPr id="178" name="Google Shape;178;p24"/>
          <p:cNvSpPr txBox="1"/>
          <p:nvPr/>
        </p:nvSpPr>
        <p:spPr>
          <a:xfrm>
            <a:off x="298875" y="1113500"/>
            <a:ext cx="8415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/etc/passwd e /etc/shadow (Linux)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Arquivos de configuração: config.xml, settings.json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Chaves SSH (id_rsa)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Scripts com credenciais ou endpoints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Backdoors e serviços ocultos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457200" marR="0" rtl="0" algn="l">
              <a:lnSpc>
                <a:spcPct val="11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4">
            <a:alphaModFix/>
          </a:blip>
          <a:srcRect b="30392" l="29845" r="33084" t="4928"/>
          <a:stretch/>
        </p:blipFill>
        <p:spPr>
          <a:xfrm>
            <a:off x="6040075" y="1813250"/>
            <a:ext cx="2438100" cy="2127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25"/>
          <p:cNvSpPr txBox="1"/>
          <p:nvPr/>
        </p:nvSpPr>
        <p:spPr>
          <a:xfrm>
            <a:off x="1203325" y="224275"/>
            <a:ext cx="782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STRINGS</a:t>
            </a:r>
            <a:endParaRPr sz="700"/>
          </a:p>
        </p:txBody>
      </p:sp>
      <p:sp>
        <p:nvSpPr>
          <p:cNvPr id="186" name="Google Shape;186;p25"/>
          <p:cNvSpPr txBox="1"/>
          <p:nvPr/>
        </p:nvSpPr>
        <p:spPr>
          <a:xfrm>
            <a:off x="1203325" y="1066275"/>
            <a:ext cx="76998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Extrai texto legível de binários para encontrar senhas, URLs e configs.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Exemplo: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-i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→ Desabilita key sensitive  ( password, Password, PASSWORD, etc.)</a:t>
            </a:r>
            <a:b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-R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→ Busca recursiva em todos os arquivos e pastas</a:t>
            </a:r>
            <a:b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-n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→ Mostra o número da linha onde encontrou a palavra</a:t>
            </a:r>
            <a:b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. 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→ O ponto representa "a pasta atual", ou seja, busca em todos os arquivos dentro da pasta extraída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4">
            <a:alphaModFix/>
          </a:blip>
          <a:srcRect b="0" l="0" r="3418" t="0"/>
          <a:stretch/>
        </p:blipFill>
        <p:spPr>
          <a:xfrm>
            <a:off x="2506850" y="2269150"/>
            <a:ext cx="3735000" cy="504900"/>
          </a:xfrm>
          <a:prstGeom prst="roundRect">
            <a:avLst>
              <a:gd fmla="val 1896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26"/>
          <p:cNvSpPr txBox="1"/>
          <p:nvPr/>
        </p:nvSpPr>
        <p:spPr>
          <a:xfrm>
            <a:off x="1203325" y="224275"/>
            <a:ext cx="782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ANALISANDO CREDENCIAIS </a:t>
            </a:r>
            <a:endParaRPr sz="700"/>
          </a:p>
        </p:txBody>
      </p:sp>
      <p:sp>
        <p:nvSpPr>
          <p:cNvPr id="194" name="Google Shape;194;p26"/>
          <p:cNvSpPr txBox="1"/>
          <p:nvPr/>
        </p:nvSpPr>
        <p:spPr>
          <a:xfrm>
            <a:off x="1203325" y="1066275"/>
            <a:ext cx="7699800" cy="4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Procurando por palavras-chave comuns: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-E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→ Expressão regular estendida (Extended Regex): Permite usar o "OR" (|) para buscar várias palavras ao mesmo tempo.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Exemplo: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Outras dicas: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Procurar por base64 ou hex codificado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Checar scripts como o init.d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163" y="2767863"/>
            <a:ext cx="7058100" cy="58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27"/>
          <p:cNvSpPr txBox="1"/>
          <p:nvPr/>
        </p:nvSpPr>
        <p:spPr>
          <a:xfrm>
            <a:off x="188775" y="224275"/>
            <a:ext cx="886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SCRIPT PARA AUTOMAÇÃO COM O BINWALK</a:t>
            </a:r>
            <a:endParaRPr sz="700"/>
          </a:p>
        </p:txBody>
      </p:sp>
      <p:sp>
        <p:nvSpPr>
          <p:cNvPr id="202" name="Google Shape;202;p27"/>
          <p:cNvSpPr txBox="1"/>
          <p:nvPr/>
        </p:nvSpPr>
        <p:spPr>
          <a:xfrm>
            <a:off x="298875" y="1113500"/>
            <a:ext cx="4345500" cy="3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Analisa o firmware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Extrai recursivamente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Procura por palavras-chave: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○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password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○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admin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○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root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○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etc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Gera um log bonitinho no terminal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1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457200" marR="0" rtl="0" algn="l">
              <a:lnSpc>
                <a:spcPct val="11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400" y="890350"/>
            <a:ext cx="3846000" cy="3224400"/>
          </a:xfrm>
          <a:prstGeom prst="roundRect">
            <a:avLst>
              <a:gd fmla="val 514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28"/>
          <p:cNvSpPr txBox="1"/>
          <p:nvPr/>
        </p:nvSpPr>
        <p:spPr>
          <a:xfrm>
            <a:off x="188775" y="224275"/>
            <a:ext cx="829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ANALISANDO E EXTRAINDO O FIRMWARE</a:t>
            </a:r>
            <a:endParaRPr sz="700"/>
          </a:p>
        </p:txBody>
      </p:sp>
      <p:sp>
        <p:nvSpPr>
          <p:cNvPr id="210" name="Google Shape;210;p28"/>
          <p:cNvSpPr txBox="1"/>
          <p:nvPr/>
        </p:nvSpPr>
        <p:spPr>
          <a:xfrm>
            <a:off x="275175" y="1176475"/>
            <a:ext cx="82974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Identificar offset ( unsquashfs) :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Extrair os arquivos para analisar:</a:t>
            </a:r>
            <a:endParaRPr b="1" sz="1700">
              <a:solidFill>
                <a:srgbClr val="BF9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BF9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BF9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4">
            <a:alphaModFix/>
          </a:blip>
          <a:srcRect b="0" l="0" r="0" t="18679"/>
          <a:stretch/>
        </p:blipFill>
        <p:spPr>
          <a:xfrm>
            <a:off x="275175" y="1635850"/>
            <a:ext cx="2200200" cy="44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0092" y="1624000"/>
            <a:ext cx="4247700" cy="47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 rotWithShape="1">
          <a:blip r:embed="rId6">
            <a:alphaModFix/>
          </a:blip>
          <a:srcRect b="23136" l="4131" r="0" t="0"/>
          <a:stretch/>
        </p:blipFill>
        <p:spPr>
          <a:xfrm>
            <a:off x="338125" y="3078750"/>
            <a:ext cx="3702600" cy="65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4625" y="2365525"/>
            <a:ext cx="2683500" cy="2509500"/>
          </a:xfrm>
          <a:prstGeom prst="roundRect">
            <a:avLst>
              <a:gd fmla="val 885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29"/>
          <p:cNvSpPr txBox="1"/>
          <p:nvPr/>
        </p:nvSpPr>
        <p:spPr>
          <a:xfrm>
            <a:off x="188775" y="224275"/>
            <a:ext cx="730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DEMONSTRAÇÃO PRÁTICA</a:t>
            </a:r>
            <a:endParaRPr sz="700"/>
          </a:p>
        </p:txBody>
      </p:sp>
      <p:sp>
        <p:nvSpPr>
          <p:cNvPr id="221" name="Google Shape;221;p29"/>
          <p:cNvSpPr txBox="1"/>
          <p:nvPr/>
        </p:nvSpPr>
        <p:spPr>
          <a:xfrm>
            <a:off x="275175" y="1176475"/>
            <a:ext cx="3605700" cy="3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Roteiro: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AutoNum type="arabicPeriod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Baixar 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AutoNum type="arabicPeriod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Analisar 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AutoNum type="arabicPeriod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Extrair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AutoNum type="arabicPeriod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Buscar credenciais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AutoNum type="alphaLcPeriod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telnet, passwd, shadow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AutoNum type="alphaLcPeriod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pegar o usuário e senha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AutoNum type="arabicPeriod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Mostrar os resultados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2087450" y="4624675"/>
            <a:ext cx="429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AGORA VAMOS PARA A PRÁTICA.</a:t>
            </a:r>
            <a:endParaRPr b="1" sz="1700">
              <a:solidFill>
                <a:srgbClr val="BF9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000" y="1414975"/>
            <a:ext cx="3811200" cy="2542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30"/>
          <p:cNvSpPr txBox="1"/>
          <p:nvPr/>
        </p:nvSpPr>
        <p:spPr>
          <a:xfrm>
            <a:off x="188775" y="224275"/>
            <a:ext cx="784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RESULTADOS</a:t>
            </a:r>
            <a:endParaRPr sz="700"/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075" y="895163"/>
            <a:ext cx="6134100" cy="1114500"/>
          </a:xfrm>
          <a:prstGeom prst="roundRect">
            <a:avLst>
              <a:gd fmla="val 9394" name="adj"/>
            </a:avLst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4675" y="1772350"/>
            <a:ext cx="3529800" cy="2924700"/>
          </a:xfrm>
          <a:prstGeom prst="roundRect">
            <a:avLst>
              <a:gd fmla="val 6325" name="adj"/>
            </a:avLst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/>
        </p:nvSpPr>
        <p:spPr>
          <a:xfrm>
            <a:off x="308125" y="2472200"/>
            <a:ext cx="3762900" cy="25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AutoNum type="arabicPeriod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Descobrir a senha do admin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AutoNum type="arabicPeriod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Verificar SSH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AutoNum type="arabicPeriod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UID 0 - Backdoor? Verificar se tem realmente acesso ou está desativado, testar na emulação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1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457200" marR="0" rtl="0" algn="l">
              <a:lnSpc>
                <a:spcPct val="11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31"/>
          <p:cNvSpPr txBox="1"/>
          <p:nvPr/>
        </p:nvSpPr>
        <p:spPr>
          <a:xfrm>
            <a:off x="188775" y="224275"/>
            <a:ext cx="842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PREPARANDO PARA MONTAR</a:t>
            </a:r>
            <a:endParaRPr sz="700"/>
          </a:p>
        </p:txBody>
      </p:sp>
      <p:sp>
        <p:nvSpPr>
          <p:cNvPr id="239" name="Google Shape;239;p31"/>
          <p:cNvSpPr txBox="1"/>
          <p:nvPr/>
        </p:nvSpPr>
        <p:spPr>
          <a:xfrm>
            <a:off x="275175" y="1176475"/>
            <a:ext cx="82974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Remover lixo inicial ( Headers) ou extrair uma partição específica para montar o firmware corretamente ( VALOR DO DECIMAL: binwalk):</a:t>
            </a:r>
            <a:endParaRPr b="1" sz="1700">
              <a:solidFill>
                <a:srgbClr val="BF9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BF9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BF9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BF9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BF9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BF9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Validar se o firmware foi extraído corretamente:</a:t>
            </a:r>
            <a:endParaRPr b="1" sz="1700">
              <a:solidFill>
                <a:srgbClr val="BF9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Squashfs filesystem ou data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163" y="2047938"/>
            <a:ext cx="5514900" cy="52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625" y="3488675"/>
            <a:ext cx="2229000" cy="53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4"/>
          <p:cNvSpPr txBox="1"/>
          <p:nvPr/>
        </p:nvSpPr>
        <p:spPr>
          <a:xfrm>
            <a:off x="212375" y="177100"/>
            <a:ext cx="730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O QUE VOCÊ VAI APRENDER HOJE?</a:t>
            </a:r>
            <a:endParaRPr sz="700"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 b="0" l="0" r="7510" t="0"/>
          <a:stretch/>
        </p:blipFill>
        <p:spPr>
          <a:xfrm>
            <a:off x="4146450" y="2360175"/>
            <a:ext cx="3861274" cy="27833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298775" y="1012350"/>
            <a:ext cx="4451400" cy="3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Firmware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Ferramentas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Como 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utilizá-la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Tipos de sistemas de arquivos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Buscar credenciais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Encontrando resultados 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Analisando arquivos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Automatizando o processo </a:t>
            </a: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(parte 1)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Modificar um firmware 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Montar um firmware modificado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45325" y="1141150"/>
            <a:ext cx="4023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Emular firmware com o QEMU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Próximos passos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Como poderia ser mitigado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32"/>
          <p:cNvSpPr txBox="1"/>
          <p:nvPr/>
        </p:nvSpPr>
        <p:spPr>
          <a:xfrm>
            <a:off x="188775" y="224275"/>
            <a:ext cx="784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MODIFICAR</a:t>
            </a:r>
            <a:endParaRPr sz="700"/>
          </a:p>
        </p:txBody>
      </p:sp>
      <p:sp>
        <p:nvSpPr>
          <p:cNvPr id="248" name="Google Shape;248;p32"/>
          <p:cNvSpPr txBox="1"/>
          <p:nvPr/>
        </p:nvSpPr>
        <p:spPr>
          <a:xfrm>
            <a:off x="237300" y="1083300"/>
            <a:ext cx="7130700" cy="25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Editar a página de login (HTML/CSS/JS)</a:t>
            </a:r>
            <a:b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Modificar senhas (/etc/passwd ou /etc/shadow)</a:t>
            </a:r>
            <a:b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Alterar scripts de inicialização (/etc/init.d/)</a:t>
            </a:r>
            <a:b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Inserir um backdoor ou customizar um script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8011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33"/>
          <p:cNvSpPr txBox="1"/>
          <p:nvPr/>
        </p:nvSpPr>
        <p:spPr>
          <a:xfrm>
            <a:off x="188775" y="224275"/>
            <a:ext cx="784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RECRIAR O SQUAHFS</a:t>
            </a:r>
            <a:endParaRPr sz="700"/>
          </a:p>
        </p:txBody>
      </p:sp>
      <p:sp>
        <p:nvSpPr>
          <p:cNvPr id="255" name="Google Shape;255;p33"/>
          <p:cNvSpPr txBox="1"/>
          <p:nvPr/>
        </p:nvSpPr>
        <p:spPr>
          <a:xfrm>
            <a:off x="134975" y="1601650"/>
            <a:ext cx="78003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mksquashfs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→ Criar um sistema de arquivos SquashFS.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squashfs-root/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→ A pasta que contém o FS extraído e modificado.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new-rootfs.squashfs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→ Nome do novo FS.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-comp xz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→ Define o método de compressão como XZ (é mais eficiente e gera arquivos menores).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-b 131072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→ Define o tamanho do bloco de compressão para </a:t>
            </a: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131072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bytes (128 KB).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Tamanhos maiores podem melhorar a compressão, mas exigem mais RAM ao descompactar.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625" y="936363"/>
            <a:ext cx="5295900" cy="47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34"/>
          <p:cNvSpPr txBox="1"/>
          <p:nvPr/>
        </p:nvSpPr>
        <p:spPr>
          <a:xfrm>
            <a:off x="188775" y="224275"/>
            <a:ext cx="784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MONTAR NOVO FIRMWARE</a:t>
            </a:r>
            <a:endParaRPr b="1" sz="3400">
              <a:solidFill>
                <a:srgbClr val="100D0D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3" name="Google Shape;263;p34"/>
          <p:cNvSpPr txBox="1"/>
          <p:nvPr/>
        </p:nvSpPr>
        <p:spPr>
          <a:xfrm>
            <a:off x="134975" y="1601650"/>
            <a:ext cx="78003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cat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→ Concatena arquivos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bootloader.bin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→ Contém o bootloader, que inicializa o roteador (U-Boot)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kernel.img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→ O kernel do sistema Linux embarcado no roteador (LZMA)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new-rootfs.squashfs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→ O FS modificado ( slide anterior) 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&gt;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→ Redireciona para novo arquivo.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firmware_modificado.bin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→ O novo firmware pronto para ser testado.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 Esse comando deixa os arquivos no formato esperado pelo roteador</a:t>
            </a:r>
            <a:r>
              <a:rPr lang="pt-BR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[BOOTLOADER] + [KERNEL] + [ROOTFS]</a:t>
            </a:r>
            <a:endParaRPr b="1" sz="1700">
              <a:solidFill>
                <a:srgbClr val="BF9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64" name="Google Shape;264;p34"/>
          <p:cNvPicPr preferRelativeResize="0"/>
          <p:nvPr/>
        </p:nvPicPr>
        <p:blipFill rotWithShape="1">
          <a:blip r:embed="rId4">
            <a:alphaModFix/>
          </a:blip>
          <a:srcRect b="0" l="0" r="0" t="15675"/>
          <a:stretch/>
        </p:blipFill>
        <p:spPr>
          <a:xfrm>
            <a:off x="1170600" y="836700"/>
            <a:ext cx="6286500" cy="57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35"/>
          <p:cNvSpPr txBox="1"/>
          <p:nvPr/>
        </p:nvSpPr>
        <p:spPr>
          <a:xfrm>
            <a:off x="1454975" y="224275"/>
            <a:ext cx="730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EMULAR COM O QEMU</a:t>
            </a:r>
            <a:endParaRPr sz="700"/>
          </a:p>
        </p:txBody>
      </p:sp>
      <p:sp>
        <p:nvSpPr>
          <p:cNvPr id="271" name="Google Shape;271;p35"/>
          <p:cNvSpPr txBox="1"/>
          <p:nvPr/>
        </p:nvSpPr>
        <p:spPr>
          <a:xfrm>
            <a:off x="1211175" y="1011150"/>
            <a:ext cx="7221900" cy="3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MIPS:</a:t>
            </a:r>
            <a:endParaRPr b="1" sz="1700">
              <a:solidFill>
                <a:srgbClr val="BF9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qemu-system-mips | qemu-system-arm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 → Chama o QEMU para emular um sistema com arquitetura MIPS | ARM</a:t>
            </a:r>
            <a:endParaRPr b="1" sz="1700">
              <a:solidFill>
                <a:srgbClr val="BF9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b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-M malta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→ Define o modelo da placa de hardware a ser emulado ( malta é um tipo de plataforma MIPS usada para desenvolvimento)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-M vexpress-a9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→ Usa a plataforma ARM Cortex-A9 ( ARM)</a:t>
            </a:r>
            <a:endParaRPr b="1" sz="1700">
              <a:solidFill>
                <a:srgbClr val="BF9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ARM: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72" name="Google Shape;272;p35"/>
          <p:cNvPicPr preferRelativeResize="0"/>
          <p:nvPr/>
        </p:nvPicPr>
        <p:blipFill rotWithShape="1">
          <a:blip r:embed="rId4">
            <a:alphaModFix/>
          </a:blip>
          <a:srcRect b="14133" l="0" r="0" t="0"/>
          <a:stretch/>
        </p:blipFill>
        <p:spPr>
          <a:xfrm>
            <a:off x="1235225" y="2113650"/>
            <a:ext cx="7610400" cy="45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73" name="Google Shape;27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175" y="4384402"/>
            <a:ext cx="7648500" cy="523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 rotWithShape="1">
          <a:blip r:embed="rId6">
            <a:alphaModFix/>
          </a:blip>
          <a:srcRect b="0" l="0" r="0" t="15597"/>
          <a:stretch/>
        </p:blipFill>
        <p:spPr>
          <a:xfrm>
            <a:off x="6521375" y="820450"/>
            <a:ext cx="2343300" cy="51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36"/>
          <p:cNvSpPr txBox="1"/>
          <p:nvPr/>
        </p:nvSpPr>
        <p:spPr>
          <a:xfrm>
            <a:off x="1454975" y="224275"/>
            <a:ext cx="730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EMULAR COM O QEMU</a:t>
            </a:r>
            <a:endParaRPr sz="700"/>
          </a:p>
        </p:txBody>
      </p:sp>
      <p:sp>
        <p:nvSpPr>
          <p:cNvPr id="281" name="Google Shape;281;p36"/>
          <p:cNvSpPr txBox="1"/>
          <p:nvPr/>
        </p:nvSpPr>
        <p:spPr>
          <a:xfrm>
            <a:off x="1203300" y="893075"/>
            <a:ext cx="7716300" cy="3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-kernel vmlinux 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→ Especifica o kernel Linux que será usado no emulador  ( Se o kernel estiver embutido no firmware, não é necessário passar isso)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-hda firmware_modificado.bin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→ Usa o firmware modificado como disco principal (hda = Hard Disk A)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-append "console=ttyS0"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→ Passa 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parâmetros 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para o kernel durante a inicialização "console=ttyS0" | 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"console=ttyAMA0" (ARM)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→ Diz ao kernel para enviar a saída para ttyS0,  porta serial virtual do emulador | permitindo ver os logs do sistema no terminal do QEMU 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-drive file=firmware_modificado.bin, format=raw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→ Usa o firmware como disco (ARM)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p37"/>
          <p:cNvSpPr txBox="1"/>
          <p:nvPr/>
        </p:nvSpPr>
        <p:spPr>
          <a:xfrm>
            <a:off x="1454975" y="224275"/>
            <a:ext cx="730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COMO PODERIA SER EVITADO?</a:t>
            </a:r>
            <a:endParaRPr sz="700"/>
          </a:p>
        </p:txBody>
      </p:sp>
      <p:sp>
        <p:nvSpPr>
          <p:cNvPr id="288" name="Google Shape;288;p37"/>
          <p:cNvSpPr txBox="1"/>
          <p:nvPr/>
        </p:nvSpPr>
        <p:spPr>
          <a:xfrm>
            <a:off x="1211175" y="1105625"/>
            <a:ext cx="72219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Hardcoded de senhas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Dados criptografados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Testes de segurança antes do lançamento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Atualização de Firmwares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89" name="Google Shape;2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7825" y="3215323"/>
            <a:ext cx="6921000" cy="113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95" name="Google Shape;295;p38"/>
          <p:cNvPicPr preferRelativeResize="0"/>
          <p:nvPr/>
        </p:nvPicPr>
        <p:blipFill rotWithShape="1">
          <a:blip r:embed="rId4">
            <a:alphaModFix/>
          </a:blip>
          <a:srcRect b="11922" l="7898" r="2950" t="5048"/>
          <a:stretch/>
        </p:blipFill>
        <p:spPr>
          <a:xfrm>
            <a:off x="5450225" y="3034325"/>
            <a:ext cx="2188500" cy="203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96" name="Google Shape;296;p38"/>
          <p:cNvSpPr txBox="1"/>
          <p:nvPr/>
        </p:nvSpPr>
        <p:spPr>
          <a:xfrm>
            <a:off x="298875" y="1042725"/>
            <a:ext cx="72219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Analisar partições para emular o  firmware com o QEMU,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executando comandos, 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buscando mais informações e entendendo o comportamento.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Modificar o firmware e após isso recompilá-lo e testar emulado.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Aprender, analisar e extrair partições com outro sistema de arquivo, como o 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unyaffs yaffs.img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Explorar 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às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vulnerabilidades apontadas e buscar firmwares na internet, criando relatórios consistentes e enviando para a fabricante para pedir boughts.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97" name="Google Shape;297;p38"/>
          <p:cNvSpPr txBox="1"/>
          <p:nvPr/>
        </p:nvSpPr>
        <p:spPr>
          <a:xfrm>
            <a:off x="188775" y="224275"/>
            <a:ext cx="784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PRÓXIMOS PASSOS</a:t>
            </a:r>
            <a:endParaRPr sz="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39"/>
          <p:cNvSpPr txBox="1"/>
          <p:nvPr/>
        </p:nvSpPr>
        <p:spPr>
          <a:xfrm>
            <a:off x="188775" y="224275"/>
            <a:ext cx="730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DEMONSTRAÇÃO PRÁTICA EM CASA</a:t>
            </a:r>
            <a:endParaRPr sz="700"/>
          </a:p>
        </p:txBody>
      </p:sp>
      <p:sp>
        <p:nvSpPr>
          <p:cNvPr id="304" name="Google Shape;304;p39"/>
          <p:cNvSpPr txBox="1"/>
          <p:nvPr/>
        </p:nvSpPr>
        <p:spPr>
          <a:xfrm>
            <a:off x="188775" y="1255125"/>
            <a:ext cx="4965300" cy="30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Exemplos para testar em casa: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D-Link DIR-822 (Roteador) — Tem versões antigas vulneráveis, com credenciais hardcoded.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TP-Link WR841N — Tem versões antigas vulneráveis (tipo backdoor telnet).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Câmeras IP — Muitos firmwares de câmeras, Hikvision, costumam ter senhas e serviços ocultos.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05" name="Google Shape;305;p39"/>
          <p:cNvSpPr txBox="1"/>
          <p:nvPr/>
        </p:nvSpPr>
        <p:spPr>
          <a:xfrm>
            <a:off x="2087450" y="4624675"/>
            <a:ext cx="429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AGORA VOCÊ </a:t>
            </a: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PRATICA!</a:t>
            </a:r>
            <a:endParaRPr b="1" sz="1700">
              <a:solidFill>
                <a:srgbClr val="BF9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06" name="Google Shape;30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625" y="1801419"/>
            <a:ext cx="2981400" cy="198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AF1A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40"/>
          <p:cNvSpPr txBox="1"/>
          <p:nvPr/>
        </p:nvSpPr>
        <p:spPr>
          <a:xfrm>
            <a:off x="571794" y="868537"/>
            <a:ext cx="483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Lato Black"/>
                <a:ea typeface="Lato Black"/>
                <a:cs typeface="Lato Black"/>
                <a:sym typeface="Lato Black"/>
              </a:rPr>
              <a:t>PERGUNTAS???</a:t>
            </a:r>
            <a:endParaRPr sz="700"/>
          </a:p>
        </p:txBody>
      </p:sp>
      <p:sp>
        <p:nvSpPr>
          <p:cNvPr id="313" name="Google Shape;313;p40"/>
          <p:cNvSpPr txBox="1"/>
          <p:nvPr/>
        </p:nvSpPr>
        <p:spPr>
          <a:xfrm>
            <a:off x="4942525" y="3090825"/>
            <a:ext cx="3611700" cy="13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@strongreen</a:t>
            </a:r>
            <a:endParaRPr b="1" sz="20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r">
              <a:lnSpc>
                <a:spcPct val="11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https://www.strongreen.com</a:t>
            </a:r>
            <a:endParaRPr b="1" sz="20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r">
              <a:lnSpc>
                <a:spcPct val="11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contato@strongreen.com</a:t>
            </a:r>
            <a:endParaRPr b="1" sz="20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r">
              <a:lnSpc>
                <a:spcPct val="11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( 31 ) 93618-0448 </a:t>
            </a:r>
            <a:endParaRPr b="1" sz="20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14" name="Google Shape;314;p40" title="WhatsApp Image 2025-03-27 at 23.14.57.jpeg"/>
          <p:cNvPicPr preferRelativeResize="0"/>
          <p:nvPr/>
        </p:nvPicPr>
        <p:blipFill rotWithShape="1">
          <a:blip r:embed="rId4">
            <a:alphaModFix/>
          </a:blip>
          <a:srcRect b="24322" l="11959" r="4526" t="33119"/>
          <a:stretch/>
        </p:blipFill>
        <p:spPr>
          <a:xfrm>
            <a:off x="936050" y="1487625"/>
            <a:ext cx="3312600" cy="300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15" name="Google Shape;315;p40"/>
          <p:cNvSpPr/>
          <p:nvPr/>
        </p:nvSpPr>
        <p:spPr>
          <a:xfrm>
            <a:off x="3758350" y="1411425"/>
            <a:ext cx="4545900" cy="1350000"/>
          </a:xfrm>
          <a:prstGeom prst="wedgeEllipseCallout">
            <a:avLst>
              <a:gd fmla="val -61505" name="adj1"/>
              <a:gd fmla="val 4637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3823750" y="1646775"/>
            <a:ext cx="4415100" cy="8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Lato Black"/>
                <a:ea typeface="Lato Black"/>
                <a:cs typeface="Lato Black"/>
                <a:sym typeface="Lato Black"/>
              </a:rPr>
              <a:t>Obrigado, por prestarem atenção</a:t>
            </a:r>
            <a:endParaRPr b="1" sz="17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ct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Lato Black"/>
                <a:ea typeface="Lato Black"/>
                <a:cs typeface="Lato Black"/>
                <a:sym typeface="Lato Black"/>
              </a:rPr>
              <a:t>no meu humano, assim ele compra mais petiscos para mim!   Ass: Zephyr</a:t>
            </a:r>
            <a:endParaRPr b="1" sz="1700"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15"/>
          <p:cNvSpPr txBox="1"/>
          <p:nvPr/>
        </p:nvSpPr>
        <p:spPr>
          <a:xfrm>
            <a:off x="188775" y="224275"/>
            <a:ext cx="730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FIRMWARE </a:t>
            </a:r>
            <a:endParaRPr sz="700"/>
          </a:p>
        </p:txBody>
      </p:sp>
      <p:sp>
        <p:nvSpPr>
          <p:cNvPr id="103" name="Google Shape;103;p15"/>
          <p:cNvSpPr txBox="1"/>
          <p:nvPr/>
        </p:nvSpPr>
        <p:spPr>
          <a:xfrm>
            <a:off x="298875" y="1113500"/>
            <a:ext cx="85962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O que é um Firmware?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É um software que fica diretamente no hardware e controla seus funcionamentos básicos. Basicamente ele fica entre o hardware e o software de alto nível. 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Exemplos: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Roteador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Smart TV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Periféricos do computador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Dispositivos IoT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277" y="2571752"/>
            <a:ext cx="4906800" cy="22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16"/>
          <p:cNvSpPr txBox="1"/>
          <p:nvPr/>
        </p:nvSpPr>
        <p:spPr>
          <a:xfrm>
            <a:off x="188775" y="224275"/>
            <a:ext cx="730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FIRMWARE </a:t>
            </a:r>
            <a:endParaRPr sz="700"/>
          </a:p>
        </p:txBody>
      </p:sp>
      <p:sp>
        <p:nvSpPr>
          <p:cNvPr id="111" name="Google Shape;111;p16"/>
          <p:cNvSpPr txBox="1"/>
          <p:nvPr/>
        </p:nvSpPr>
        <p:spPr>
          <a:xfrm>
            <a:off x="298875" y="1113500"/>
            <a:ext cx="85962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Por que analisar Firmwares?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Firmwares controlam dispositivos essenciais 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Fabricantes armazenam a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s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credenciais </a:t>
            </a:r>
            <a:r>
              <a:rPr b="1" i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hardcoded, 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ou seja, diretamente no código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Engenharia reversa ajuda a identificar vulnerabilidades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 b="19332" l="1739" r="0" t="15397"/>
          <a:stretch/>
        </p:blipFill>
        <p:spPr>
          <a:xfrm>
            <a:off x="2369250" y="3072525"/>
            <a:ext cx="4485250" cy="16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17"/>
          <p:cNvSpPr txBox="1"/>
          <p:nvPr/>
        </p:nvSpPr>
        <p:spPr>
          <a:xfrm>
            <a:off x="298875" y="1113500"/>
            <a:ext cx="7221900" cy="24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As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f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erramentas mais conhecidas usadas para analisar Firmwares são: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Binwalk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○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Analisar e extrair Firmwares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●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Strings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85C1F"/>
              </a:buClr>
              <a:buSzPts val="1700"/>
              <a:buFont typeface="Lato Black"/>
              <a:buChar char="○"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Extração de textos legíveis do binário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188775" y="224275"/>
            <a:ext cx="784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FERRAMENTAS UTILIZADAS PARA ISSO</a:t>
            </a:r>
            <a:endParaRPr sz="700"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138" y="3495563"/>
            <a:ext cx="509587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18"/>
          <p:cNvSpPr txBox="1"/>
          <p:nvPr/>
        </p:nvSpPr>
        <p:spPr>
          <a:xfrm>
            <a:off x="1274100" y="224275"/>
            <a:ext cx="730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COMO INSTALAR A</a:t>
            </a: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S</a:t>
            </a: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 FERRAMENTAS</a:t>
            </a:r>
            <a:endParaRPr sz="700"/>
          </a:p>
        </p:txBody>
      </p:sp>
      <p:sp>
        <p:nvSpPr>
          <p:cNvPr id="127" name="Google Shape;127;p18"/>
          <p:cNvSpPr txBox="1"/>
          <p:nvPr/>
        </p:nvSpPr>
        <p:spPr>
          <a:xfrm>
            <a:off x="1203325" y="1057275"/>
            <a:ext cx="77628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Faça um git clone desses dois repositórios e seguir o passo a passo do Readme: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Lato Black"/>
              <a:buChar char="●"/>
            </a:pPr>
            <a:r>
              <a:rPr b="1" lang="pt-BR" sz="1700" u="sng">
                <a:solidFill>
                  <a:srgbClr val="7F6000"/>
                </a:solidFill>
                <a:latin typeface="Lato Black"/>
                <a:ea typeface="Lato Black"/>
                <a:cs typeface="Lato Black"/>
                <a:sym typeface="Lato Blac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Firmware Analysis toolkit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Lato Black"/>
              <a:buChar char="●"/>
            </a:pPr>
            <a:r>
              <a:rPr b="1" lang="pt-BR" sz="1700" u="sng">
                <a:solidFill>
                  <a:srgbClr val="7F6000"/>
                </a:solidFill>
                <a:latin typeface="Lato Black"/>
                <a:ea typeface="Lato Black"/>
                <a:cs typeface="Lato Black"/>
                <a:sym typeface="Lato Blac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Firmware Mod Kit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28" name="Google Shape;128;p18" title="tool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1075" y="2334175"/>
            <a:ext cx="3075300" cy="2499900"/>
          </a:xfrm>
          <a:prstGeom prst="roundRect">
            <a:avLst>
              <a:gd fmla="val 4056" name="adj"/>
            </a:avLst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7">
            <a:alphaModFix/>
          </a:blip>
          <a:srcRect b="0" l="0" r="7595" t="0"/>
          <a:stretch/>
        </p:blipFill>
        <p:spPr>
          <a:xfrm>
            <a:off x="5150575" y="2461475"/>
            <a:ext cx="3351000" cy="2166600"/>
          </a:xfrm>
          <a:prstGeom prst="roundRect">
            <a:avLst>
              <a:gd fmla="val 7854" name="adj"/>
            </a:avLst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5150575" y="4739600"/>
            <a:ext cx="3942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pt-BR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Tem o fork do projeto no meu github: strongreen</a:t>
            </a:r>
            <a:endParaRPr b="1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19"/>
          <p:cNvSpPr txBox="1"/>
          <p:nvPr/>
        </p:nvSpPr>
        <p:spPr>
          <a:xfrm>
            <a:off x="188775" y="224275"/>
            <a:ext cx="730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BINWALK</a:t>
            </a:r>
            <a:endParaRPr sz="700"/>
          </a:p>
        </p:txBody>
      </p:sp>
      <p:sp>
        <p:nvSpPr>
          <p:cNvPr id="137" name="Google Shape;137;p19"/>
          <p:cNvSpPr txBox="1"/>
          <p:nvPr/>
        </p:nvSpPr>
        <p:spPr>
          <a:xfrm>
            <a:off x="298875" y="1113500"/>
            <a:ext cx="8556900" cy="29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É uma ferramenta de código aberto usada para análise, engenharia reversa e extração de imagens de firmware. 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Ele identifica assinaturas de arquivos em binários, extrai sistemas de arquivos embutidos, descomprime dados compactados e recupera dados perdidos ou fragmentados — útil até para partes corrompidas ou escondidas.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6000" y="3498325"/>
            <a:ext cx="1468774" cy="146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20"/>
          <p:cNvSpPr txBox="1"/>
          <p:nvPr/>
        </p:nvSpPr>
        <p:spPr>
          <a:xfrm>
            <a:off x="188775" y="224275"/>
            <a:ext cx="730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BINWALK</a:t>
            </a:r>
            <a:endParaRPr sz="700"/>
          </a:p>
        </p:txBody>
      </p:sp>
      <p:sp>
        <p:nvSpPr>
          <p:cNvPr id="145" name="Google Shape;145;p20"/>
          <p:cNvSpPr txBox="1"/>
          <p:nvPr/>
        </p:nvSpPr>
        <p:spPr>
          <a:xfrm>
            <a:off x="298875" y="1113500"/>
            <a:ext cx="8501100" cy="25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Parâmetros utilizado e o que ele faz?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-M (merge)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: Analisa não só o arquivo principal, mas também os arquivos extraídos.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-e (extract)</a:t>
            </a: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: Extrai todos os dados que ele identificar. 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Como fazer o comando e a estrutura após a extração: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4">
            <a:alphaModFix/>
          </a:blip>
          <a:srcRect b="23136" l="4131" r="0" t="0"/>
          <a:stretch/>
        </p:blipFill>
        <p:spPr>
          <a:xfrm>
            <a:off x="393225" y="3944650"/>
            <a:ext cx="3702600" cy="65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9875" y="2061499"/>
            <a:ext cx="2932800" cy="2742600"/>
          </a:xfrm>
          <a:prstGeom prst="roundRect">
            <a:avLst>
              <a:gd fmla="val 885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21"/>
          <p:cNvSpPr txBox="1"/>
          <p:nvPr/>
        </p:nvSpPr>
        <p:spPr>
          <a:xfrm>
            <a:off x="188775" y="224275"/>
            <a:ext cx="730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100D0D"/>
                </a:solidFill>
                <a:latin typeface="Barlow"/>
                <a:ea typeface="Barlow"/>
                <a:cs typeface="Barlow"/>
                <a:sym typeface="Barlow"/>
              </a:rPr>
              <a:t>EXTRAIR OS ARQUIVOS DO SQUASHFS</a:t>
            </a:r>
            <a:endParaRPr sz="700"/>
          </a:p>
        </p:txBody>
      </p:sp>
      <p:sp>
        <p:nvSpPr>
          <p:cNvPr id="154" name="Google Shape;154;p21"/>
          <p:cNvSpPr txBox="1"/>
          <p:nvPr/>
        </p:nvSpPr>
        <p:spPr>
          <a:xfrm>
            <a:off x="275175" y="1176475"/>
            <a:ext cx="82974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BF9000"/>
                </a:solidFill>
                <a:latin typeface="Lato Black"/>
                <a:ea typeface="Lato Black"/>
                <a:cs typeface="Lato Black"/>
                <a:sym typeface="Lato Black"/>
              </a:rPr>
              <a:t>Suporta diferentes métodos de compressão como: gzip, lzma, xz | Foco no FS | </a:t>
            </a:r>
            <a:endParaRPr b="1" sz="1700">
              <a:solidFill>
                <a:srgbClr val="BF9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Usado quando não é possível realizar a extração com o binwalk</a:t>
            </a:r>
            <a:endParaRPr b="1" sz="1700">
              <a:solidFill>
                <a:srgbClr val="BF9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BF9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BF9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BF9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85C1F"/>
                </a:solidFill>
                <a:latin typeface="Lato Black"/>
                <a:ea typeface="Lato Black"/>
                <a:cs typeface="Lato Black"/>
                <a:sym typeface="Lato Black"/>
              </a:rPr>
              <a:t>Se tudo ocorrer bem você verá uma pasta squashfs-root/ com os arquivos do firmware como as pastas: bin, etc, lib </a:t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685C1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75" y="2241213"/>
            <a:ext cx="4134000" cy="51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